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1"/>
  </p:notesMasterIdLst>
  <p:sldIdLst>
    <p:sldId id="256" r:id="rId2"/>
    <p:sldId id="259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58" r:id="rId11"/>
    <p:sldId id="271" r:id="rId12"/>
    <p:sldId id="260" r:id="rId13"/>
    <p:sldId id="261" r:id="rId14"/>
    <p:sldId id="262" r:id="rId15"/>
    <p:sldId id="263" r:id="rId16"/>
    <p:sldId id="280" r:id="rId17"/>
    <p:sldId id="265" r:id="rId18"/>
    <p:sldId id="281" r:id="rId19"/>
    <p:sldId id="25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18BA5-1477-494D-A59A-2F2D665E3C6F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00C36-F471-413A-8C80-F96791E3B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652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338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06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619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=""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15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80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=""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05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=""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59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57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137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6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496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728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1" r:id="rId6"/>
    <p:sldLayoutId id="2147483717" r:id="rId7"/>
    <p:sldLayoutId id="2147483718" r:id="rId8"/>
    <p:sldLayoutId id="2147483719" r:id="rId9"/>
    <p:sldLayoutId id="2147483720" r:id="rId10"/>
    <p:sldLayoutId id="214748372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79" b="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BD2CB1-329A-4E07-87C2-9E48A0103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2289" y="3055524"/>
            <a:ext cx="5068571" cy="2303012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«Особенности </a:t>
            </a:r>
            <a:b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     подготовки к ГИА  и </a:t>
            </a:r>
            <a:b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ВПР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2022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по биологии. </a:t>
            </a:r>
            <a:b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Пособия, </a:t>
            </a:r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дидактические подходы и методические решения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». Часть 1.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D0733CA-D902-45A5-A0FB-567639AF2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467782"/>
            <a:ext cx="6092951" cy="1390218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4300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Шумская Светлана Петровна - учитель</a:t>
            </a:r>
            <a:r>
              <a:rPr lang="en-US" sz="4300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4300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высшей категории, МБОУ Марьевская СОШ, Неклиновский район.</a:t>
            </a:r>
          </a:p>
          <a:p>
            <a:pPr algn="ctr">
              <a:lnSpc>
                <a:spcPct val="120000"/>
              </a:lnSpc>
            </a:pPr>
            <a:r>
              <a:rPr lang="ru-RU" sz="4300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Преподаваемый предмет – биология, химия, география. </a:t>
            </a:r>
          </a:p>
          <a:p>
            <a:pPr algn="ctr">
              <a:lnSpc>
                <a:spcPct val="120000"/>
              </a:lnSpc>
            </a:pP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shumskaya1971@mail.ru</a:t>
            </a:r>
            <a:endParaRPr lang="ru-RU" sz="43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500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79" b="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25F543C-C91C-48CE-8961-7E7D1AA165E9}"/>
              </a:ext>
            </a:extLst>
          </p:cNvPr>
          <p:cNvSpPr txBox="1"/>
          <p:nvPr/>
        </p:nvSpPr>
        <p:spPr>
          <a:xfrm>
            <a:off x="6836548" y="3052854"/>
            <a:ext cx="50607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Оцените Вашу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эффективность при подготовке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к ГИА и ВПР по каждому критерию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A86B04-887C-4473-96B2-1A83268081AF}"/>
              </a:ext>
            </a:extLst>
          </p:cNvPr>
          <p:cNvSpPr txBox="1"/>
          <p:nvPr/>
        </p:nvSpPr>
        <p:spPr>
          <a:xfrm>
            <a:off x="7661203" y="283188"/>
            <a:ext cx="4236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КОЛЕСО ПРЕДМЕТНОГО БАЛАНСА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63F418E-C68A-463F-8ECE-BF41E50CE393}"/>
              </a:ext>
            </a:extLst>
          </p:cNvPr>
          <p:cNvSpPr txBox="1"/>
          <p:nvPr/>
        </p:nvSpPr>
        <p:spPr>
          <a:xfrm>
            <a:off x="6479628" y="3886036"/>
            <a:ext cx="57745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По шкале от  0 до 10 баллов: </a:t>
            </a:r>
            <a:endParaRPr lang="en-US" sz="16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	Где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0, 1, 2, 3 — это полное отсутствие или очень низкие показатели знаний, умений, навыков, соответствуют оценке - «2» ;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250611A-CF67-4FA9-9AC0-06B899646F63}"/>
              </a:ext>
            </a:extLst>
          </p:cNvPr>
          <p:cNvSpPr txBox="1"/>
          <p:nvPr/>
        </p:nvSpPr>
        <p:spPr>
          <a:xfrm>
            <a:off x="6096000" y="4934607"/>
            <a:ext cx="61582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4, 5, 6 — это удовлетворительные показатели, но до идеала еще далеко, соответствуют оценке - «3»;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38B398-6A5D-4F23-8D3E-1A056770BA04}"/>
              </a:ext>
            </a:extLst>
          </p:cNvPr>
          <p:cNvSpPr txBox="1"/>
          <p:nvPr/>
        </p:nvSpPr>
        <p:spPr>
          <a:xfrm>
            <a:off x="6412428" y="6070604"/>
            <a:ext cx="57634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И, наконец: 9, 10 — это максимальная   подготовленность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         к внешнему оцениванию и соответствует - «5».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05576D4-23DB-4F11-BD5C-50475C49FCCB}"/>
              </a:ext>
            </a:extLst>
          </p:cNvPr>
          <p:cNvSpPr txBox="1"/>
          <p:nvPr/>
        </p:nvSpPr>
        <p:spPr>
          <a:xfrm>
            <a:off x="6118137" y="5534771"/>
            <a:ext cx="61360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7, 8  — это хорошие показатели, имеются уверенные знания, умения, навыки, что соответствует оценке - «4»;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33C2319-F262-4D72-85F8-1D2582919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" y="3694444"/>
            <a:ext cx="3269459" cy="29917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395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23349-4081-4A9B-BA65-9154A5B2659A}"/>
              </a:ext>
            </a:extLst>
          </p:cNvPr>
          <p:cNvSpPr txBox="1"/>
          <p:nvPr/>
        </p:nvSpPr>
        <p:spPr>
          <a:xfrm>
            <a:off x="366806" y="0"/>
            <a:ext cx="1182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КОЛЕСО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ПРЕДМЕТНОГО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БАЛАНСА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Оцените Вашу эффективность по каждому критерию при подготовке к ВПР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БИОЛОГИИ В 5 КЛАССЕ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62C6964-7457-413A-82CD-3787B71ED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6" y="998844"/>
            <a:ext cx="8731520" cy="5886588"/>
          </a:xfrm>
          <a:prstGeom prst="rect">
            <a:avLst/>
          </a:prstGeom>
        </p:spPr>
      </p:pic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5279" b="134"/>
          <a:stretch/>
        </p:blipFill>
        <p:spPr>
          <a:xfrm>
            <a:off x="8994975" y="1485749"/>
            <a:ext cx="3193975" cy="17966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865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23349-4081-4A9B-BA65-9154A5B2659A}"/>
              </a:ext>
            </a:extLst>
          </p:cNvPr>
          <p:cNvSpPr txBox="1"/>
          <p:nvPr/>
        </p:nvSpPr>
        <p:spPr>
          <a:xfrm>
            <a:off x="366806" y="0"/>
            <a:ext cx="1182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КОЛЕСО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ПРЕДМЕТНОГО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БАЛАНСА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Оцените Вашу эффективность по каждому критерию при подготовке к ВПР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БИОЛОГИИ В 5 КЛАССЕ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62C6964-7457-413A-82CD-3787B71ED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6" y="998844"/>
            <a:ext cx="8731520" cy="5886588"/>
          </a:xfrm>
          <a:prstGeom prst="rect">
            <a:avLst/>
          </a:prstGeom>
        </p:spPr>
      </p:pic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5279" b="134"/>
          <a:stretch/>
        </p:blipFill>
        <p:spPr>
          <a:xfrm>
            <a:off x="8994975" y="1135117"/>
            <a:ext cx="3193975" cy="2147244"/>
          </a:xfrm>
          <a:prstGeom prst="rect">
            <a:avLst/>
          </a:prstGeom>
        </p:spPr>
      </p:pic>
      <p:sp>
        <p:nvSpPr>
          <p:cNvPr id="3" name="Равнобедренный треугольник 2">
            <a:extLst>
              <a:ext uri="{FF2B5EF4-FFF2-40B4-BE49-F238E27FC236}">
                <a16:creationId xmlns="" xmlns:a16="http://schemas.microsoft.com/office/drawing/2014/main" id="{D881D1FC-6985-49BB-92E6-D4224498C787}"/>
              </a:ext>
            </a:extLst>
          </p:cNvPr>
          <p:cNvSpPr/>
          <p:nvPr/>
        </p:nvSpPr>
        <p:spPr>
          <a:xfrm rot="11447895">
            <a:off x="4652514" y="2208082"/>
            <a:ext cx="1031159" cy="1904104"/>
          </a:xfrm>
          <a:prstGeom prst="triangle">
            <a:avLst>
              <a:gd name="adj" fmla="val 6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="" xmlns:a16="http://schemas.microsoft.com/office/drawing/2014/main" id="{1BC9765B-4634-4268-BC3C-E0D30922D3A6}"/>
              </a:ext>
            </a:extLst>
          </p:cNvPr>
          <p:cNvSpPr/>
          <p:nvPr/>
        </p:nvSpPr>
        <p:spPr>
          <a:xfrm rot="15394536">
            <a:off x="5242233" y="3018667"/>
            <a:ext cx="827563" cy="1628135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332FBCCA-CAAA-4890-A184-54CE6128E327}"/>
              </a:ext>
            </a:extLst>
          </p:cNvPr>
          <p:cNvSpPr/>
          <p:nvPr/>
        </p:nvSpPr>
        <p:spPr>
          <a:xfrm rot="13543547">
            <a:off x="4956505" y="2840938"/>
            <a:ext cx="828847" cy="146881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DC166066-D2FE-4DB6-AC7C-2A3E52F70382}"/>
              </a:ext>
            </a:extLst>
          </p:cNvPr>
          <p:cNvSpPr/>
          <p:nvPr/>
        </p:nvSpPr>
        <p:spPr>
          <a:xfrm rot="8059090">
            <a:off x="3680979" y="2354120"/>
            <a:ext cx="1096737" cy="2027057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="" xmlns:a16="http://schemas.microsoft.com/office/drawing/2014/main" id="{7D04E7C8-2842-4AC3-A0CF-A185D181E718}"/>
              </a:ext>
            </a:extLst>
          </p:cNvPr>
          <p:cNvSpPr/>
          <p:nvPr/>
        </p:nvSpPr>
        <p:spPr>
          <a:xfrm rot="4513419">
            <a:off x="3418240" y="3220557"/>
            <a:ext cx="935080" cy="199017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="" xmlns:a16="http://schemas.microsoft.com/office/drawing/2014/main" id="{12F33DD8-C8C4-4DF8-B66F-BF9A19546851}"/>
              </a:ext>
            </a:extLst>
          </p:cNvPr>
          <p:cNvSpPr/>
          <p:nvPr/>
        </p:nvSpPr>
        <p:spPr>
          <a:xfrm rot="2803141">
            <a:off x="3593537" y="3684459"/>
            <a:ext cx="1119653" cy="192342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="" xmlns:a16="http://schemas.microsoft.com/office/drawing/2014/main" id="{6EFD3D83-525E-4329-8B8B-D41D945F913A}"/>
              </a:ext>
            </a:extLst>
          </p:cNvPr>
          <p:cNvSpPr/>
          <p:nvPr/>
        </p:nvSpPr>
        <p:spPr>
          <a:xfrm rot="17095709">
            <a:off x="5293802" y="3183814"/>
            <a:ext cx="1134557" cy="218865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5C5EFBB7-46B2-4D4D-BE51-FF06D100F6BA}"/>
              </a:ext>
            </a:extLst>
          </p:cNvPr>
          <p:cNvSpPr/>
          <p:nvPr/>
        </p:nvSpPr>
        <p:spPr>
          <a:xfrm rot="18855120">
            <a:off x="4961823" y="3707830"/>
            <a:ext cx="1082234" cy="192275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="" xmlns:a16="http://schemas.microsoft.com/office/drawing/2014/main" id="{A0B28570-E771-4E35-AE27-14224476B180}"/>
              </a:ext>
            </a:extLst>
          </p:cNvPr>
          <p:cNvSpPr/>
          <p:nvPr/>
        </p:nvSpPr>
        <p:spPr>
          <a:xfrm rot="971193">
            <a:off x="4196100" y="3901563"/>
            <a:ext cx="889424" cy="175590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="" xmlns:a16="http://schemas.microsoft.com/office/drawing/2014/main" id="{FEF7472D-9624-45ED-BE8C-A0A662A4E8C1}"/>
              </a:ext>
            </a:extLst>
          </p:cNvPr>
          <p:cNvSpPr/>
          <p:nvPr/>
        </p:nvSpPr>
        <p:spPr>
          <a:xfrm rot="6246494">
            <a:off x="3584605" y="2929415"/>
            <a:ext cx="859095" cy="1726253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="" xmlns:a16="http://schemas.microsoft.com/office/drawing/2014/main" id="{9355166A-7C24-493E-954C-E86EFB9E74F9}"/>
              </a:ext>
            </a:extLst>
          </p:cNvPr>
          <p:cNvSpPr/>
          <p:nvPr/>
        </p:nvSpPr>
        <p:spPr>
          <a:xfrm rot="20721582">
            <a:off x="4604793" y="3988492"/>
            <a:ext cx="902312" cy="1666588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="" xmlns:a16="http://schemas.microsoft.com/office/drawing/2014/main" id="{8D61455D-DC8B-4672-88F9-075945313B4F}"/>
              </a:ext>
            </a:extLst>
          </p:cNvPr>
          <p:cNvSpPr/>
          <p:nvPr/>
        </p:nvSpPr>
        <p:spPr>
          <a:xfrm rot="9994344">
            <a:off x="4340906" y="2620469"/>
            <a:ext cx="690090" cy="134411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37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23349-4081-4A9B-BA65-9154A5B2659A}"/>
              </a:ext>
            </a:extLst>
          </p:cNvPr>
          <p:cNvSpPr txBox="1"/>
          <p:nvPr/>
        </p:nvSpPr>
        <p:spPr>
          <a:xfrm>
            <a:off x="366806" y="0"/>
            <a:ext cx="1182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КОЛЕСО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ПРЕДМЕТНОГО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БАЛАНСА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Оцените Вашу эффективность по каждому критерию при подготовке к ВПР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БИОЛОГИИ В 6 КЛАССЕ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279" b="134"/>
          <a:stretch/>
        </p:blipFill>
        <p:spPr>
          <a:xfrm>
            <a:off x="8696056" y="998627"/>
            <a:ext cx="3495944" cy="21643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1F7FDE6-3233-4D8D-8177-2369F3D2E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3" y="998627"/>
            <a:ext cx="8538867" cy="5862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9925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23349-4081-4A9B-BA65-9154A5B2659A}"/>
              </a:ext>
            </a:extLst>
          </p:cNvPr>
          <p:cNvSpPr txBox="1"/>
          <p:nvPr/>
        </p:nvSpPr>
        <p:spPr>
          <a:xfrm>
            <a:off x="366806" y="0"/>
            <a:ext cx="1182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КОЛЕСО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ПРЕДМЕТНОГО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БАЛАНСА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Оцените Вашу эффективность по каждому критерию при подготовке к ВПР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БИОЛОГИИ В 6 КЛАССЕ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279" b="134"/>
          <a:stretch/>
        </p:blipFill>
        <p:spPr>
          <a:xfrm>
            <a:off x="8696056" y="998626"/>
            <a:ext cx="3490689" cy="21071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AC2B603-2CE3-4DDC-81CA-670019BF3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3" y="998627"/>
            <a:ext cx="8538867" cy="5862506"/>
          </a:xfrm>
          <a:prstGeom prst="rect">
            <a:avLst/>
          </a:prstGeom>
        </p:spPr>
      </p:pic>
      <p:sp>
        <p:nvSpPr>
          <p:cNvPr id="9" name="Равнобедренный треугольник 8">
            <a:extLst>
              <a:ext uri="{FF2B5EF4-FFF2-40B4-BE49-F238E27FC236}">
                <a16:creationId xmlns="" xmlns:a16="http://schemas.microsoft.com/office/drawing/2014/main" id="{DC57797F-36ED-45EC-96C7-4F855D2CC2AB}"/>
              </a:ext>
            </a:extLst>
          </p:cNvPr>
          <p:cNvSpPr/>
          <p:nvPr/>
        </p:nvSpPr>
        <p:spPr>
          <a:xfrm rot="11467070">
            <a:off x="4348191" y="2127924"/>
            <a:ext cx="1031159" cy="1904104"/>
          </a:xfrm>
          <a:prstGeom prst="triangle">
            <a:avLst>
              <a:gd name="adj" fmla="val 6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="" xmlns:a16="http://schemas.microsoft.com/office/drawing/2014/main" id="{D48B4789-32CC-4E81-A67A-3696CED9DAF8}"/>
              </a:ext>
            </a:extLst>
          </p:cNvPr>
          <p:cNvSpPr/>
          <p:nvPr/>
        </p:nvSpPr>
        <p:spPr>
          <a:xfrm rot="15334162">
            <a:off x="4952606" y="3013711"/>
            <a:ext cx="890329" cy="1597975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="" xmlns:a16="http://schemas.microsoft.com/office/drawing/2014/main" id="{5AF95FFB-ADD8-422B-8C17-64A10B1A1B7B}"/>
              </a:ext>
            </a:extLst>
          </p:cNvPr>
          <p:cNvSpPr/>
          <p:nvPr/>
        </p:nvSpPr>
        <p:spPr>
          <a:xfrm rot="13547858">
            <a:off x="4662654" y="2763408"/>
            <a:ext cx="874511" cy="148113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="" xmlns:a16="http://schemas.microsoft.com/office/drawing/2014/main" id="{BAFDF73D-D4A9-4AC4-BE98-D48F12F4FF35}"/>
              </a:ext>
            </a:extLst>
          </p:cNvPr>
          <p:cNvSpPr/>
          <p:nvPr/>
        </p:nvSpPr>
        <p:spPr>
          <a:xfrm rot="8059090">
            <a:off x="3397001" y="2353244"/>
            <a:ext cx="1096737" cy="2027057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="" xmlns:a16="http://schemas.microsoft.com/office/drawing/2014/main" id="{FFEB49E6-47C6-4CC1-8B30-C55321663C9F}"/>
              </a:ext>
            </a:extLst>
          </p:cNvPr>
          <p:cNvSpPr/>
          <p:nvPr/>
        </p:nvSpPr>
        <p:spPr>
          <a:xfrm rot="4704152">
            <a:off x="3153595" y="3227572"/>
            <a:ext cx="957542" cy="201684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="" xmlns:a16="http://schemas.microsoft.com/office/drawing/2014/main" id="{1886D83C-1A19-47CB-A55E-4345771DBD9D}"/>
              </a:ext>
            </a:extLst>
          </p:cNvPr>
          <p:cNvSpPr/>
          <p:nvPr/>
        </p:nvSpPr>
        <p:spPr>
          <a:xfrm rot="2803141">
            <a:off x="3484160" y="3712332"/>
            <a:ext cx="1084261" cy="174434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3C85798B-7539-4191-8C6C-D77DAAE11E85}"/>
              </a:ext>
            </a:extLst>
          </p:cNvPr>
          <p:cNvSpPr/>
          <p:nvPr/>
        </p:nvSpPr>
        <p:spPr>
          <a:xfrm rot="16986654">
            <a:off x="5085182" y="3282584"/>
            <a:ext cx="884056" cy="1837411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="" xmlns:a16="http://schemas.microsoft.com/office/drawing/2014/main" id="{BB2741E0-D5A6-496D-BCBF-2A989AD6B6C8}"/>
              </a:ext>
            </a:extLst>
          </p:cNvPr>
          <p:cNvSpPr/>
          <p:nvPr/>
        </p:nvSpPr>
        <p:spPr>
          <a:xfrm rot="18821610">
            <a:off x="4677219" y="3751890"/>
            <a:ext cx="1186730" cy="17732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="" xmlns:a16="http://schemas.microsoft.com/office/drawing/2014/main" id="{90F8A3E8-8973-4F61-A53B-0D8835BB8211}"/>
              </a:ext>
            </a:extLst>
          </p:cNvPr>
          <p:cNvSpPr/>
          <p:nvPr/>
        </p:nvSpPr>
        <p:spPr>
          <a:xfrm rot="1033888">
            <a:off x="3934394" y="3999362"/>
            <a:ext cx="861401" cy="1703254"/>
          </a:xfrm>
          <a:prstGeom prst="triangle">
            <a:avLst>
              <a:gd name="adj" fmla="val 4557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="" xmlns:a16="http://schemas.microsoft.com/office/drawing/2014/main" id="{6A1A29C7-EC70-4AB1-BBC4-D8811392FC92}"/>
              </a:ext>
            </a:extLst>
          </p:cNvPr>
          <p:cNvSpPr/>
          <p:nvPr/>
        </p:nvSpPr>
        <p:spPr>
          <a:xfrm rot="6246494">
            <a:off x="3269468" y="2928376"/>
            <a:ext cx="859095" cy="1726253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="" xmlns:a16="http://schemas.microsoft.com/office/drawing/2014/main" id="{44DA6D4F-1A44-4B5C-9502-C1D8187F9014}"/>
              </a:ext>
            </a:extLst>
          </p:cNvPr>
          <p:cNvSpPr/>
          <p:nvPr/>
        </p:nvSpPr>
        <p:spPr>
          <a:xfrm rot="20873324">
            <a:off x="4326562" y="3931171"/>
            <a:ext cx="940503" cy="178197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="" xmlns:a16="http://schemas.microsoft.com/office/drawing/2014/main" id="{96341D7A-4DF4-4A0D-8BC6-907B4735DB45}"/>
              </a:ext>
            </a:extLst>
          </p:cNvPr>
          <p:cNvSpPr/>
          <p:nvPr/>
        </p:nvSpPr>
        <p:spPr>
          <a:xfrm rot="10011857">
            <a:off x="4022843" y="2597556"/>
            <a:ext cx="677911" cy="134411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588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23349-4081-4A9B-BA65-9154A5B2659A}"/>
              </a:ext>
            </a:extLst>
          </p:cNvPr>
          <p:cNvSpPr txBox="1"/>
          <p:nvPr/>
        </p:nvSpPr>
        <p:spPr>
          <a:xfrm>
            <a:off x="366806" y="0"/>
            <a:ext cx="1182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КОЛЕСО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ПРЕДМЕТНОГО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БАЛАНСА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Оцените Вашу эффективность по каждому критерию при подготовке к ВПР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БИОЛОГИИ В 7 КЛАССЕ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279" b="134"/>
          <a:stretch/>
        </p:blipFill>
        <p:spPr>
          <a:xfrm>
            <a:off x="8797158" y="1015663"/>
            <a:ext cx="3391794" cy="20983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3D63714-DB10-4E59-9B12-F44731FE8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" y="1015663"/>
            <a:ext cx="8800207" cy="58552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561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23349-4081-4A9B-BA65-9154A5B2659A}"/>
              </a:ext>
            </a:extLst>
          </p:cNvPr>
          <p:cNvSpPr txBox="1"/>
          <p:nvPr/>
        </p:nvSpPr>
        <p:spPr>
          <a:xfrm>
            <a:off x="366806" y="0"/>
            <a:ext cx="1182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КОЛЕСО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ПРЕДМЕТНОГО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БАЛАНСА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Оцените Вашу эффективность по каждому критерию при подготовке к ВПР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БИОЛОГИИ В 7 КЛАССЕ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279" b="134"/>
          <a:stretch/>
        </p:blipFill>
        <p:spPr>
          <a:xfrm>
            <a:off x="8797158" y="1015663"/>
            <a:ext cx="3391794" cy="20983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3D63714-DB10-4E59-9B12-F44731FE8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" y="1015663"/>
            <a:ext cx="8800207" cy="5855210"/>
          </a:xfrm>
          <a:prstGeom prst="rect">
            <a:avLst/>
          </a:prstGeom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="" xmlns:a16="http://schemas.microsoft.com/office/drawing/2014/main" id="{1AA0ACCB-EAE1-4F1E-ADAB-811259172973}"/>
              </a:ext>
            </a:extLst>
          </p:cNvPr>
          <p:cNvSpPr/>
          <p:nvPr/>
        </p:nvSpPr>
        <p:spPr>
          <a:xfrm rot="11420919">
            <a:off x="4347422" y="2459886"/>
            <a:ext cx="921910" cy="1707188"/>
          </a:xfrm>
          <a:prstGeom prst="triangle">
            <a:avLst>
              <a:gd name="adj" fmla="val 6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="" xmlns:a16="http://schemas.microsoft.com/office/drawing/2014/main" id="{59C3746F-DA86-4985-9012-97515C5FA8B2}"/>
              </a:ext>
            </a:extLst>
          </p:cNvPr>
          <p:cNvSpPr/>
          <p:nvPr/>
        </p:nvSpPr>
        <p:spPr>
          <a:xfrm rot="15307064">
            <a:off x="4950925" y="3047457"/>
            <a:ext cx="820756" cy="1597975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="" xmlns:a16="http://schemas.microsoft.com/office/drawing/2014/main" id="{F8B15C6C-3E62-47CE-BEB9-F6ACC5CD7324}"/>
              </a:ext>
            </a:extLst>
          </p:cNvPr>
          <p:cNvSpPr/>
          <p:nvPr/>
        </p:nvSpPr>
        <p:spPr>
          <a:xfrm rot="13547858">
            <a:off x="4653965" y="2877169"/>
            <a:ext cx="835147" cy="1363697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="" xmlns:a16="http://schemas.microsoft.com/office/drawing/2014/main" id="{C83BB901-C8A3-40FD-80A0-010349FE75AE}"/>
              </a:ext>
            </a:extLst>
          </p:cNvPr>
          <p:cNvSpPr/>
          <p:nvPr/>
        </p:nvSpPr>
        <p:spPr>
          <a:xfrm rot="7930251">
            <a:off x="3505912" y="2530763"/>
            <a:ext cx="1023271" cy="1889212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="" xmlns:a16="http://schemas.microsoft.com/office/drawing/2014/main" id="{88495246-F9DE-4455-B00C-513D056B3A6E}"/>
              </a:ext>
            </a:extLst>
          </p:cNvPr>
          <p:cNvSpPr/>
          <p:nvPr/>
        </p:nvSpPr>
        <p:spPr>
          <a:xfrm rot="4704152">
            <a:off x="3359883" y="3395824"/>
            <a:ext cx="957542" cy="159566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="" xmlns:a16="http://schemas.microsoft.com/office/drawing/2014/main" id="{71D7AC5F-BF83-4B2A-9121-0CF925484860}"/>
              </a:ext>
            </a:extLst>
          </p:cNvPr>
          <p:cNvSpPr/>
          <p:nvPr/>
        </p:nvSpPr>
        <p:spPr>
          <a:xfrm rot="2803141">
            <a:off x="3457352" y="3700753"/>
            <a:ext cx="1084261" cy="181799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="" xmlns:a16="http://schemas.microsoft.com/office/drawing/2014/main" id="{0DBEEA17-90D2-4060-BC18-0C587DBF2A62}"/>
              </a:ext>
            </a:extLst>
          </p:cNvPr>
          <p:cNvSpPr/>
          <p:nvPr/>
        </p:nvSpPr>
        <p:spPr>
          <a:xfrm rot="17211389">
            <a:off x="4932593" y="3456933"/>
            <a:ext cx="884677" cy="159153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D2B676D6-A1DA-445F-89D4-BBCBEE6D01AB}"/>
              </a:ext>
            </a:extLst>
          </p:cNvPr>
          <p:cNvSpPr/>
          <p:nvPr/>
        </p:nvSpPr>
        <p:spPr>
          <a:xfrm rot="19045183">
            <a:off x="4639343" y="3774798"/>
            <a:ext cx="992771" cy="165968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="" xmlns:a16="http://schemas.microsoft.com/office/drawing/2014/main" id="{817CB0FB-EC6C-4553-B437-23908AED76B8}"/>
              </a:ext>
            </a:extLst>
          </p:cNvPr>
          <p:cNvSpPr/>
          <p:nvPr/>
        </p:nvSpPr>
        <p:spPr>
          <a:xfrm rot="1033888">
            <a:off x="3934394" y="3999362"/>
            <a:ext cx="861401" cy="1703254"/>
          </a:xfrm>
          <a:prstGeom prst="triangle">
            <a:avLst>
              <a:gd name="adj" fmla="val 4557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="" xmlns:a16="http://schemas.microsoft.com/office/drawing/2014/main" id="{769FB497-57AF-4241-AA0A-A9AEA2D007F3}"/>
              </a:ext>
            </a:extLst>
          </p:cNvPr>
          <p:cNvSpPr/>
          <p:nvPr/>
        </p:nvSpPr>
        <p:spPr>
          <a:xfrm rot="6164958">
            <a:off x="3277856" y="2981364"/>
            <a:ext cx="901335" cy="1726253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="" xmlns:a16="http://schemas.microsoft.com/office/drawing/2014/main" id="{0F42DD80-39C8-462C-B5B4-9BCB2293BD65}"/>
              </a:ext>
            </a:extLst>
          </p:cNvPr>
          <p:cNvSpPr/>
          <p:nvPr/>
        </p:nvSpPr>
        <p:spPr>
          <a:xfrm rot="9666387">
            <a:off x="3994092" y="2648948"/>
            <a:ext cx="721468" cy="133577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="" xmlns:a16="http://schemas.microsoft.com/office/drawing/2014/main" id="{661024AE-1F07-4C58-85B5-C83C594492AB}"/>
              </a:ext>
            </a:extLst>
          </p:cNvPr>
          <p:cNvSpPr/>
          <p:nvPr/>
        </p:nvSpPr>
        <p:spPr>
          <a:xfrm rot="20965834">
            <a:off x="4302200" y="3947421"/>
            <a:ext cx="811682" cy="153606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7114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23349-4081-4A9B-BA65-9154A5B2659A}"/>
              </a:ext>
            </a:extLst>
          </p:cNvPr>
          <p:cNvSpPr txBox="1"/>
          <p:nvPr/>
        </p:nvSpPr>
        <p:spPr>
          <a:xfrm>
            <a:off x="366806" y="0"/>
            <a:ext cx="1182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КОЛЕСО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ПРЕДМЕТНОГО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БАЛАНСА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Оцените Вашу эффективность по каждому критерию при подготовке к ВПР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БИОЛОГИИ В 8 КЛАССЕ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279" b="134"/>
          <a:stretch/>
        </p:blipFill>
        <p:spPr>
          <a:xfrm>
            <a:off x="8991927" y="1015663"/>
            <a:ext cx="3193975" cy="21100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877DD74-C021-4890-9D96-91692B0BF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6" y="1015663"/>
            <a:ext cx="9002883" cy="5986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7129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23349-4081-4A9B-BA65-9154A5B2659A}"/>
              </a:ext>
            </a:extLst>
          </p:cNvPr>
          <p:cNvSpPr txBox="1"/>
          <p:nvPr/>
        </p:nvSpPr>
        <p:spPr>
          <a:xfrm>
            <a:off x="366806" y="0"/>
            <a:ext cx="1182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КОЛЕСО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ПРЕДМЕТНОГО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БАЛАНСА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Оцените Вашу эффективность по каждому критерию при подготовке к ВПР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БИОЛОГИИ В 8 КЛАССЕ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279" b="134"/>
          <a:stretch/>
        </p:blipFill>
        <p:spPr>
          <a:xfrm>
            <a:off x="8991927" y="1015663"/>
            <a:ext cx="3193975" cy="21100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877DD74-C021-4890-9D96-91692B0BF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6" y="1015663"/>
            <a:ext cx="9002883" cy="5986148"/>
          </a:xfrm>
          <a:prstGeom prst="rect">
            <a:avLst/>
          </a:prstGeom>
        </p:spPr>
      </p:pic>
      <p:sp>
        <p:nvSpPr>
          <p:cNvPr id="10" name="Равнобедренный треугольник 9">
            <a:extLst>
              <a:ext uri="{FF2B5EF4-FFF2-40B4-BE49-F238E27FC236}">
                <a16:creationId xmlns="" xmlns:a16="http://schemas.microsoft.com/office/drawing/2014/main" id="{D0975AE1-C503-423E-91E0-A7D90B1012E0}"/>
              </a:ext>
            </a:extLst>
          </p:cNvPr>
          <p:cNvSpPr/>
          <p:nvPr/>
        </p:nvSpPr>
        <p:spPr>
          <a:xfrm rot="11416856">
            <a:off x="4390872" y="2186077"/>
            <a:ext cx="1029622" cy="1853290"/>
          </a:xfrm>
          <a:prstGeom prst="triangle">
            <a:avLst>
              <a:gd name="adj" fmla="val 6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="" xmlns:a16="http://schemas.microsoft.com/office/drawing/2014/main" id="{21BB61BF-E8DF-4BD7-AAE1-E706FA758645}"/>
              </a:ext>
            </a:extLst>
          </p:cNvPr>
          <p:cNvSpPr/>
          <p:nvPr/>
        </p:nvSpPr>
        <p:spPr>
          <a:xfrm rot="15520866">
            <a:off x="5092316" y="2755174"/>
            <a:ext cx="1135902" cy="2105429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="" xmlns:a16="http://schemas.microsoft.com/office/drawing/2014/main" id="{407274F7-2995-46BA-AD99-FA8BD6D998A1}"/>
              </a:ext>
            </a:extLst>
          </p:cNvPr>
          <p:cNvSpPr/>
          <p:nvPr/>
        </p:nvSpPr>
        <p:spPr>
          <a:xfrm rot="13547858">
            <a:off x="4721489" y="2473045"/>
            <a:ext cx="1143381" cy="188296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="" xmlns:a16="http://schemas.microsoft.com/office/drawing/2014/main" id="{FA3C8289-4DC2-4835-8854-6ED745D77F02}"/>
              </a:ext>
            </a:extLst>
          </p:cNvPr>
          <p:cNvSpPr/>
          <p:nvPr/>
        </p:nvSpPr>
        <p:spPr>
          <a:xfrm rot="8059090">
            <a:off x="3406446" y="2587089"/>
            <a:ext cx="1185785" cy="1789233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="" xmlns:a16="http://schemas.microsoft.com/office/drawing/2014/main" id="{296C6AF4-3660-4641-9482-42BA36CD2BB7}"/>
              </a:ext>
            </a:extLst>
          </p:cNvPr>
          <p:cNvSpPr/>
          <p:nvPr/>
        </p:nvSpPr>
        <p:spPr>
          <a:xfrm rot="4667633">
            <a:off x="3495370" y="3450647"/>
            <a:ext cx="746834" cy="15429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DDBF75A6-08F0-42DF-8EFE-301AF471D0E0}"/>
              </a:ext>
            </a:extLst>
          </p:cNvPr>
          <p:cNvSpPr/>
          <p:nvPr/>
        </p:nvSpPr>
        <p:spPr>
          <a:xfrm rot="2803141">
            <a:off x="3634666" y="3777336"/>
            <a:ext cx="960337" cy="161778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="" xmlns:a16="http://schemas.microsoft.com/office/drawing/2014/main" id="{26270FED-A2F4-4ECE-8668-CE71697CD913}"/>
              </a:ext>
            </a:extLst>
          </p:cNvPr>
          <p:cNvSpPr/>
          <p:nvPr/>
        </p:nvSpPr>
        <p:spPr>
          <a:xfrm rot="17297874">
            <a:off x="4992512" y="3335229"/>
            <a:ext cx="1049400" cy="1988842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="" xmlns:a16="http://schemas.microsoft.com/office/drawing/2014/main" id="{D0E61CEF-43B5-41D1-AA97-D46B1D891BF7}"/>
              </a:ext>
            </a:extLst>
          </p:cNvPr>
          <p:cNvSpPr/>
          <p:nvPr/>
        </p:nvSpPr>
        <p:spPr>
          <a:xfrm rot="19131312">
            <a:off x="4676783" y="3852591"/>
            <a:ext cx="948098" cy="166828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="" xmlns:a16="http://schemas.microsoft.com/office/drawing/2014/main" id="{5F28ECD7-7831-42CA-82B7-2FACEB9F65C5}"/>
              </a:ext>
            </a:extLst>
          </p:cNvPr>
          <p:cNvSpPr/>
          <p:nvPr/>
        </p:nvSpPr>
        <p:spPr>
          <a:xfrm rot="1033888">
            <a:off x="3873361" y="4060066"/>
            <a:ext cx="1021627" cy="1907015"/>
          </a:xfrm>
          <a:prstGeom prst="triangle">
            <a:avLst>
              <a:gd name="adj" fmla="val 4557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="" xmlns:a16="http://schemas.microsoft.com/office/drawing/2014/main" id="{6D11DC36-C754-4A44-B0F7-0628FFB284E3}"/>
              </a:ext>
            </a:extLst>
          </p:cNvPr>
          <p:cNvSpPr/>
          <p:nvPr/>
        </p:nvSpPr>
        <p:spPr>
          <a:xfrm rot="6246494">
            <a:off x="3254389" y="3006628"/>
            <a:ext cx="935191" cy="1659757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="" xmlns:a16="http://schemas.microsoft.com/office/drawing/2014/main" id="{0C2FDC94-0605-4A99-B64A-4EC9A24E869F}"/>
              </a:ext>
            </a:extLst>
          </p:cNvPr>
          <p:cNvSpPr/>
          <p:nvPr/>
        </p:nvSpPr>
        <p:spPr>
          <a:xfrm rot="9941018">
            <a:off x="3979607" y="2391502"/>
            <a:ext cx="786420" cy="1537712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="" xmlns:a16="http://schemas.microsoft.com/office/drawing/2014/main" id="{FCE295DB-E7F5-4060-972C-33EE1494D4DA}"/>
              </a:ext>
            </a:extLst>
          </p:cNvPr>
          <p:cNvSpPr/>
          <p:nvPr/>
        </p:nvSpPr>
        <p:spPr>
          <a:xfrm rot="20873324">
            <a:off x="4377758" y="3920831"/>
            <a:ext cx="966010" cy="207930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4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79" b="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BD2CB1-329A-4E07-87C2-9E48A0103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4878" y="3732208"/>
            <a:ext cx="4574851" cy="139021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5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D0733CA-D902-45A5-A0FB-567639AF2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372252"/>
            <a:ext cx="6092952" cy="1458306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Шумская Светлана Петровна - учитель</a:t>
            </a:r>
            <a:r>
              <a:rPr lang="en-US" sz="1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1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высшей категории, МБОУ Марьевская СОШ, Неклиновский район.</a:t>
            </a:r>
          </a:p>
          <a:p>
            <a:pPr algn="ctr">
              <a:lnSpc>
                <a:spcPct val="120000"/>
              </a:lnSpc>
            </a:pPr>
            <a:r>
              <a:rPr lang="ru-RU" sz="1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Преподаваемый предмет – биология, химия, география. </a:t>
            </a:r>
          </a:p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C00000"/>
                </a:solidFill>
                <a:latin typeface="Georgia" panose="02040502050405020303" pitchFamily="18" charset="0"/>
              </a:rPr>
              <a:t>shumskaya1971@mail.ru</a:t>
            </a:r>
            <a:endParaRPr lang="ru-RU" sz="1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917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23349-4081-4A9B-BA65-9154A5B2659A}"/>
              </a:ext>
            </a:extLst>
          </p:cNvPr>
          <p:cNvSpPr txBox="1"/>
          <p:nvPr/>
        </p:nvSpPr>
        <p:spPr>
          <a:xfrm>
            <a:off x="366806" y="0"/>
            <a:ext cx="572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пособия для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ГИА по Биологии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79" b="134"/>
          <a:stretch/>
        </p:blipFill>
        <p:spPr>
          <a:xfrm>
            <a:off x="6907371" y="0"/>
            <a:ext cx="5281581" cy="2970891"/>
          </a:xfrm>
          <a:prstGeom prst="rect">
            <a:avLst/>
          </a:prstGeom>
        </p:spPr>
      </p:pic>
      <p:pic>
        <p:nvPicPr>
          <p:cNvPr id="8" name="Picture 2" descr="C:\Users\Администратор\Desktop\Фото с пособиями на МО 1.04\IMG_20210401_130006.jpg">
            <a:extLst>
              <a:ext uri="{FF2B5EF4-FFF2-40B4-BE49-F238E27FC236}">
                <a16:creationId xmlns="" xmlns:a16="http://schemas.microsoft.com/office/drawing/2014/main" id="{66466E67-D022-4247-B603-B96810F77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5" y="1016572"/>
            <a:ext cx="3288563" cy="4359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Администратор\Desktop\Фото с пособиями на МО 1.04\IMG_20210401_130019.jpg">
            <a:extLst>
              <a:ext uri="{FF2B5EF4-FFF2-40B4-BE49-F238E27FC236}">
                <a16:creationId xmlns="" xmlns:a16="http://schemas.microsoft.com/office/drawing/2014/main" id="{043E4AE7-A945-455C-8998-FFBF6B3D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73" y="2128624"/>
            <a:ext cx="3375949" cy="4448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9C9E8C-5A8C-4C8F-A398-39D375FFED7E}"/>
              </a:ext>
            </a:extLst>
          </p:cNvPr>
          <p:cNvSpPr txBox="1"/>
          <p:nvPr/>
        </p:nvSpPr>
        <p:spPr>
          <a:xfrm>
            <a:off x="7469807" y="3758075"/>
            <a:ext cx="39947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два учебника, замечательных авторов, считаю 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 подготовке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ЕГЭ по БИОЛОГИИ.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27606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23349-4081-4A9B-BA65-9154A5B2659A}"/>
              </a:ext>
            </a:extLst>
          </p:cNvPr>
          <p:cNvSpPr txBox="1"/>
          <p:nvPr/>
        </p:nvSpPr>
        <p:spPr>
          <a:xfrm>
            <a:off x="366806" y="0"/>
            <a:ext cx="572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пособия для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ГИА по Биологии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79" b="134"/>
          <a:stretch/>
        </p:blipFill>
        <p:spPr>
          <a:xfrm>
            <a:off x="6907371" y="0"/>
            <a:ext cx="5281581" cy="29708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9C9E8C-5A8C-4C8F-A398-39D375FFED7E}"/>
              </a:ext>
            </a:extLst>
          </p:cNvPr>
          <p:cNvSpPr txBox="1"/>
          <p:nvPr/>
        </p:nvSpPr>
        <p:spPr>
          <a:xfrm>
            <a:off x="7469807" y="3758075"/>
            <a:ext cx="39947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два пособия,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рекомендую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 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ЕГЭ и ОГЭ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БИОЛОГИИ.</a:t>
            </a:r>
          </a:p>
        </p:txBody>
      </p:sp>
      <p:pic>
        <p:nvPicPr>
          <p:cNvPr id="10" name="Picture 2" descr="C:\Users\Администратор\Desktop\Фото с пособиями на МО 1.04\IMG_20210401_130036.jpg">
            <a:extLst>
              <a:ext uri="{FF2B5EF4-FFF2-40B4-BE49-F238E27FC236}">
                <a16:creationId xmlns="" xmlns:a16="http://schemas.microsoft.com/office/drawing/2014/main" id="{0FE5B272-C3AD-4AF1-BE5C-DD4779465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25" y="1597601"/>
            <a:ext cx="3170367" cy="5002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дминистратор\Desktop\Фото с пособиями на МО 1.04\IMG_20210401_130046.jpg">
            <a:extLst>
              <a:ext uri="{FF2B5EF4-FFF2-40B4-BE49-F238E27FC236}">
                <a16:creationId xmlns="" xmlns:a16="http://schemas.microsoft.com/office/drawing/2014/main" id="{78C0BED3-355D-4146-81D1-EA8D68AB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2" y="1597601"/>
            <a:ext cx="3722373" cy="5002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468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23349-4081-4A9B-BA65-9154A5B2659A}"/>
              </a:ext>
            </a:extLst>
          </p:cNvPr>
          <p:cNvSpPr txBox="1"/>
          <p:nvPr/>
        </p:nvSpPr>
        <p:spPr>
          <a:xfrm>
            <a:off x="366806" y="0"/>
            <a:ext cx="572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пособия для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ГИА по Биологии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79" b="134"/>
          <a:stretch/>
        </p:blipFill>
        <p:spPr>
          <a:xfrm>
            <a:off x="6907371" y="0"/>
            <a:ext cx="5281581" cy="29708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9C9E8C-5A8C-4C8F-A398-39D375FFED7E}"/>
              </a:ext>
            </a:extLst>
          </p:cNvPr>
          <p:cNvSpPr txBox="1"/>
          <p:nvPr/>
        </p:nvSpPr>
        <p:spPr>
          <a:xfrm>
            <a:off x="7741669" y="3749457"/>
            <a:ext cx="39947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пособия, должны быть у каждого педагога, кто готовит 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учащихся к сдаче ОГЭ и ЕГЭ по БИОЛОГИИ.</a:t>
            </a:r>
          </a:p>
        </p:txBody>
      </p:sp>
      <p:pic>
        <p:nvPicPr>
          <p:cNvPr id="10" name="Picture 3" descr="C:\Users\Администратор\Desktop\Фото с пособиями на МО 1.04\IMG_20210401_130111.jpg">
            <a:extLst>
              <a:ext uri="{FF2B5EF4-FFF2-40B4-BE49-F238E27FC236}">
                <a16:creationId xmlns="" xmlns:a16="http://schemas.microsoft.com/office/drawing/2014/main" id="{A83DCEE9-3730-4BF9-A352-20C4C168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754"/>
            <a:ext cx="2496175" cy="3525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Администратор\Desktop\Фото с пособиями на МО 1.04\IMG_20210401_130118.jpg">
            <a:extLst>
              <a:ext uri="{FF2B5EF4-FFF2-40B4-BE49-F238E27FC236}">
                <a16:creationId xmlns="" xmlns:a16="http://schemas.microsoft.com/office/drawing/2014/main" id="{A3076E87-E8E4-4DFA-A12B-FA8FF06D7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70" y="1989907"/>
            <a:ext cx="2714373" cy="3745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Администратор\Desktop\Фото с пособиями на МО 1.04\IMG_20210401_130104.jpg">
            <a:extLst>
              <a:ext uri="{FF2B5EF4-FFF2-40B4-BE49-F238E27FC236}">
                <a16:creationId xmlns="" xmlns:a16="http://schemas.microsoft.com/office/drawing/2014/main" id="{2B7C87F2-3DC7-4D96-B2D9-7817CD79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97" y="2886803"/>
            <a:ext cx="2843962" cy="3983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35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23349-4081-4A9B-BA65-9154A5B2659A}"/>
              </a:ext>
            </a:extLst>
          </p:cNvPr>
          <p:cNvSpPr txBox="1"/>
          <p:nvPr/>
        </p:nvSpPr>
        <p:spPr>
          <a:xfrm>
            <a:off x="366806" y="0"/>
            <a:ext cx="572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пособия для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ГИА по Биологии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79" b="134"/>
          <a:stretch/>
        </p:blipFill>
        <p:spPr>
          <a:xfrm>
            <a:off x="6907371" y="0"/>
            <a:ext cx="5281581" cy="29708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9C9E8C-5A8C-4C8F-A398-39D375FFED7E}"/>
              </a:ext>
            </a:extLst>
          </p:cNvPr>
          <p:cNvSpPr txBox="1"/>
          <p:nvPr/>
        </p:nvSpPr>
        <p:spPr>
          <a:xfrm>
            <a:off x="7469807" y="3758075"/>
            <a:ext cx="39947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пособия очень помогают в текущем и итоговом контроле знаний, а также при  подготовке  к ОГЭ и  ЕГЭ по БИОЛОГИИ.</a:t>
            </a:r>
          </a:p>
        </p:txBody>
      </p:sp>
      <p:pic>
        <p:nvPicPr>
          <p:cNvPr id="10" name="Picture 2" descr="C:\Users\Администратор\Desktop\Фото с пособиями на МО 1.04\IMG_20210401_130219.jpg">
            <a:extLst>
              <a:ext uri="{FF2B5EF4-FFF2-40B4-BE49-F238E27FC236}">
                <a16:creationId xmlns="" xmlns:a16="http://schemas.microsoft.com/office/drawing/2014/main" id="{4688CD0C-2CBD-4548-9DE4-0BD5FCE78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908720"/>
            <a:ext cx="2003701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Администратор\Desktop\Фото с пособиями на МО 1.04\IMG_20210401_130156.jpg">
            <a:extLst>
              <a:ext uri="{FF2B5EF4-FFF2-40B4-BE49-F238E27FC236}">
                <a16:creationId xmlns="" xmlns:a16="http://schemas.microsoft.com/office/drawing/2014/main" id="{A86C1A10-52CD-4560-A582-E202E41D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94" y="908721"/>
            <a:ext cx="1949219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Администратор\Desktop\Фото с пособиями на МО 1.04\IMG_20210401_130149.jpg">
            <a:extLst>
              <a:ext uri="{FF2B5EF4-FFF2-40B4-BE49-F238E27FC236}">
                <a16:creationId xmlns="" xmlns:a16="http://schemas.microsoft.com/office/drawing/2014/main" id="{FA344379-3A2F-49CF-8E48-D0D25A2CD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980" y="921633"/>
            <a:ext cx="1916077" cy="2507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Администратор\Desktop\Фото с пособиями на МО 1.04\IMG_20210401_130136.jpg">
            <a:extLst>
              <a:ext uri="{FF2B5EF4-FFF2-40B4-BE49-F238E27FC236}">
                <a16:creationId xmlns="" xmlns:a16="http://schemas.microsoft.com/office/drawing/2014/main" id="{A116A20E-5F0A-4056-879B-60D8ADCB4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3506724"/>
            <a:ext cx="2043968" cy="3239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Администратор\Desktop\Фото с пособиями на МО 1.04\IMG_20210401_130248.jpg">
            <a:extLst>
              <a:ext uri="{FF2B5EF4-FFF2-40B4-BE49-F238E27FC236}">
                <a16:creationId xmlns="" xmlns:a16="http://schemas.microsoft.com/office/drawing/2014/main" id="{897E4201-DE33-451A-861C-377FB587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73" y="3497944"/>
            <a:ext cx="2166894" cy="3248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264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23349-4081-4A9B-BA65-9154A5B2659A}"/>
              </a:ext>
            </a:extLst>
          </p:cNvPr>
          <p:cNvSpPr txBox="1"/>
          <p:nvPr/>
        </p:nvSpPr>
        <p:spPr>
          <a:xfrm>
            <a:off x="366806" y="0"/>
            <a:ext cx="572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пособия для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ГИА по Биологии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79" b="134"/>
          <a:stretch/>
        </p:blipFill>
        <p:spPr>
          <a:xfrm>
            <a:off x="6907371" y="0"/>
            <a:ext cx="5281581" cy="29708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9C9E8C-5A8C-4C8F-A398-39D375FFED7E}"/>
              </a:ext>
            </a:extLst>
          </p:cNvPr>
          <p:cNvSpPr txBox="1"/>
          <p:nvPr/>
        </p:nvSpPr>
        <p:spPr>
          <a:xfrm>
            <a:off x="7505608" y="3157415"/>
            <a:ext cx="39947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два пособия вполне могут быть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помощниками,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 при подготовке к текущему и итоговому контролю знаний,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подготовке к ГИА по БИОЛОГИИ.</a:t>
            </a:r>
          </a:p>
        </p:txBody>
      </p:sp>
      <p:pic>
        <p:nvPicPr>
          <p:cNvPr id="10" name="Picture 2" descr="C:\Users\Администратор\Desktop\Фото с пособиями на МО 1.04\IMG_20210401_130228.jpg">
            <a:extLst>
              <a:ext uri="{FF2B5EF4-FFF2-40B4-BE49-F238E27FC236}">
                <a16:creationId xmlns="" xmlns:a16="http://schemas.microsoft.com/office/drawing/2014/main" id="{F2262C8F-97CC-44BE-AAC1-ED866AA23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2759"/>
            <a:ext cx="3456417" cy="5378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дминистратор\Desktop\Фото с пособиями на МО 1.04\IMG_20210401_130236.jpg">
            <a:extLst>
              <a:ext uri="{FF2B5EF4-FFF2-40B4-BE49-F238E27FC236}">
                <a16:creationId xmlns="" xmlns:a16="http://schemas.microsoft.com/office/drawing/2014/main" id="{2A792EBD-660F-42AA-96C8-6C3B8DEB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4" y="1302759"/>
            <a:ext cx="3451163" cy="5378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960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23349-4081-4A9B-BA65-9154A5B2659A}"/>
              </a:ext>
            </a:extLst>
          </p:cNvPr>
          <p:cNvSpPr txBox="1"/>
          <p:nvPr/>
        </p:nvSpPr>
        <p:spPr>
          <a:xfrm>
            <a:off x="366806" y="0"/>
            <a:ext cx="572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пособия для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ВПР по Биологии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79" b="134"/>
          <a:stretch/>
        </p:blipFill>
        <p:spPr>
          <a:xfrm>
            <a:off x="6907371" y="0"/>
            <a:ext cx="5281581" cy="29708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9C9E8C-5A8C-4C8F-A398-39D375FFED7E}"/>
              </a:ext>
            </a:extLst>
          </p:cNvPr>
          <p:cNvSpPr txBox="1"/>
          <p:nvPr/>
        </p:nvSpPr>
        <p:spPr>
          <a:xfrm>
            <a:off x="6861460" y="3758075"/>
            <a:ext cx="54465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А. В.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Теремова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И. Никишова, Р. А. Петросовой, 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С.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Рохлова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А. Кириленко, являются самыми востребованными  при подготовке к ВПР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БИОЛОГИИ.</a:t>
            </a:r>
          </a:p>
        </p:txBody>
      </p:sp>
      <p:pic>
        <p:nvPicPr>
          <p:cNvPr id="10" name="Picture 3" descr="C:\Users\Администратор\Desktop\Фото с пособиями на МО 1.04\IMG_20210401_130149.jpg">
            <a:extLst>
              <a:ext uri="{FF2B5EF4-FFF2-40B4-BE49-F238E27FC236}">
                <a16:creationId xmlns="" xmlns:a16="http://schemas.microsoft.com/office/drawing/2014/main" id="{7A590BEE-843A-4660-800D-D014BD616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86" y="3429000"/>
            <a:ext cx="2533566" cy="3315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Администратор\Desktop\Фото с пособиями на МО 1.04\IMG_20210401_130156.jpg">
            <a:extLst>
              <a:ext uri="{FF2B5EF4-FFF2-40B4-BE49-F238E27FC236}">
                <a16:creationId xmlns="" xmlns:a16="http://schemas.microsoft.com/office/drawing/2014/main" id="{D3C16F26-5C88-45A2-B62D-5B3026B29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56" y="979707"/>
            <a:ext cx="2591059" cy="3350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Администратор\Desktop\Фото с пособиями на МО 1.04\IMG_20210401_130219.jpg">
            <a:extLst>
              <a:ext uri="{FF2B5EF4-FFF2-40B4-BE49-F238E27FC236}">
                <a16:creationId xmlns="" xmlns:a16="http://schemas.microsoft.com/office/drawing/2014/main" id="{54636C83-6D4E-4A54-B451-FB8893038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83" y="3195312"/>
            <a:ext cx="2753699" cy="3463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374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23349-4081-4A9B-BA65-9154A5B2659A}"/>
              </a:ext>
            </a:extLst>
          </p:cNvPr>
          <p:cNvSpPr txBox="1"/>
          <p:nvPr/>
        </p:nvSpPr>
        <p:spPr>
          <a:xfrm>
            <a:off x="366806" y="0"/>
            <a:ext cx="572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пособия для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ВПР по Биологии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79" b="134"/>
          <a:stretch/>
        </p:blipFill>
        <p:spPr>
          <a:xfrm>
            <a:off x="6907371" y="0"/>
            <a:ext cx="5281581" cy="29708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9C9E8C-5A8C-4C8F-A398-39D375FFED7E}"/>
              </a:ext>
            </a:extLst>
          </p:cNvPr>
          <p:cNvSpPr txBox="1"/>
          <p:nvPr/>
        </p:nvSpPr>
        <p:spPr>
          <a:xfrm>
            <a:off x="6861460" y="3758075"/>
            <a:ext cx="54465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А. В.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Теремова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И. Никишова, Р. А. Петросовой, 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С.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Рохлова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А. Кириленко, являются самыми востребованными  при подготовке к ВПР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3FB6110-38F2-48A6-B53B-21DF32FCC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" y="830997"/>
            <a:ext cx="2067213" cy="29150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5FE65A-92E9-4476-BD5C-52BD95B43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66" y="830996"/>
            <a:ext cx="2047143" cy="29150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E1C0805-9057-4C0D-83A4-C9E84F311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60" y="833492"/>
            <a:ext cx="2086266" cy="29245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407EC3F-733D-47A0-9CA8-3287A5CD6E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" y="3833383"/>
            <a:ext cx="2041252" cy="29579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1D31562-BACE-4FCD-BB59-1875E7E0AF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50" y="3833383"/>
            <a:ext cx="2027759" cy="29579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DFECA51-D71F-41B6-B92E-78488ED809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86" y="3848040"/>
            <a:ext cx="2023497" cy="2943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041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2306AB6-9D65-4F8E-9FD7-C3F3A3DE3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3" descr="Черно-белый бабочка на цветы">
            <a:extLst>
              <a:ext uri="{FF2B5EF4-FFF2-40B4-BE49-F238E27FC236}">
                <a16:creationId xmlns="" xmlns:a16="http://schemas.microsoft.com/office/drawing/2014/main" id="{454461D5-85F9-4C8C-B44A-FA4B13F87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79" b="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284C940E-7A1D-418E-A9E8-C9852CA8E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E1E64C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BD2CB1-329A-4E07-87C2-9E48A0103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8455" y="3299231"/>
            <a:ext cx="6655255" cy="3558759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На сегодняшний день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нет ни одного УМК по биологии,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который бы на 100% соответствовал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критериям и содержанию при подготовке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ВПР. Это надо учесть и для более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целенаправленной, успешной подготовки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ВПР по БИОЛОГИИ, необходимо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пособия этих и других авторов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конечно же пособия ФИОКО 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от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создателей ВПР.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6" name="Rectangle 6">
            <a:extLst>
              <a:ext uri="{FF2B5EF4-FFF2-40B4-BE49-F238E27FC236}">
                <a16:creationId xmlns="" xmlns:a16="http://schemas.microsoft.com/office/drawing/2014/main" id="{72E0F698-EDF5-464C-B466-8D34B8AF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268218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522</Words>
  <Application>Microsoft Office PowerPoint</Application>
  <PresentationFormat>Произвольный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SketchyVTI</vt:lpstr>
      <vt:lpstr>«Особенности        подготовки к ГИА  и  ВПР 2022 по биологии.  Пособия, дидактические подходы и методические решения». Часть 1.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На сегодняшний день   нет ни одного УМК по биологии,   который бы на 100% соответствовал  всем критериям и содержанию при подготовке  к ВПР. Это надо учесть и для более  целенаправленной, успешной подготовки   к ВПР по БИОЛОГИИ, необходимо  использовать пособия этих и других авторов  и конечно же пособия ФИОКО и материалы от   создателей ВПР.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41</cp:revision>
  <dcterms:created xsi:type="dcterms:W3CDTF">2021-04-04T18:39:07Z</dcterms:created>
  <dcterms:modified xsi:type="dcterms:W3CDTF">2021-12-19T22:32:37Z</dcterms:modified>
</cp:coreProperties>
</file>