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4" r:id="rId2"/>
    <p:sldId id="272" r:id="rId3"/>
    <p:sldId id="270" r:id="rId4"/>
    <p:sldId id="325" r:id="rId5"/>
    <p:sldId id="332" r:id="rId6"/>
    <p:sldId id="333" r:id="rId7"/>
    <p:sldId id="334" r:id="rId8"/>
    <p:sldId id="326" r:id="rId9"/>
    <p:sldId id="335" r:id="rId10"/>
    <p:sldId id="308" r:id="rId11"/>
    <p:sldId id="310" r:id="rId12"/>
    <p:sldId id="299" r:id="rId13"/>
    <p:sldId id="307" r:id="rId14"/>
    <p:sldId id="300" r:id="rId15"/>
    <p:sldId id="301" r:id="rId16"/>
    <p:sldId id="317" r:id="rId17"/>
    <p:sldId id="290" r:id="rId18"/>
    <p:sldId id="302" r:id="rId19"/>
    <p:sldId id="303" r:id="rId20"/>
    <p:sldId id="316" r:id="rId21"/>
    <p:sldId id="304" r:id="rId22"/>
    <p:sldId id="305" r:id="rId23"/>
    <p:sldId id="306" r:id="rId24"/>
    <p:sldId id="318" r:id="rId25"/>
    <p:sldId id="319" r:id="rId26"/>
    <p:sldId id="298" r:id="rId27"/>
    <p:sldId id="297" r:id="rId28"/>
    <p:sldId id="280" r:id="rId29"/>
    <p:sldId id="279" r:id="rId30"/>
    <p:sldId id="282" r:id="rId31"/>
    <p:sldId id="320" r:id="rId32"/>
    <p:sldId id="283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28238-910D-4EFE-92D9-EB4026F22501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17BE0-6477-4480-9303-E7F9B96FE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7BE0-6477-4480-9303-E7F9B96FECA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5268-6AA6-4B00-A339-15FE9FE6AA60}" type="datetimeFigureOut">
              <a:rPr lang="ru-RU" smtClean="0"/>
              <a:pPr/>
              <a:t>11.12.2021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BA65-A906-4A73-8ED3-CB14B8B05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051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5268-6AA6-4B00-A339-15FE9FE6AA60}" type="datetimeFigureOut">
              <a:rPr lang="ru-RU" smtClean="0"/>
              <a:pPr/>
              <a:t>11.12.2021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BA65-A906-4A73-8ED3-CB14B8B05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623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5268-6AA6-4B00-A339-15FE9FE6AA60}" type="datetimeFigureOut">
              <a:rPr lang="ru-RU" smtClean="0"/>
              <a:pPr/>
              <a:t>11.12.2021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BA65-A906-4A73-8ED3-CB14B8B05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52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5268-6AA6-4B00-A339-15FE9FE6AA60}" type="datetimeFigureOut">
              <a:rPr lang="ru-RU" smtClean="0"/>
              <a:pPr/>
              <a:t>11.12.2021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BA65-A906-4A73-8ED3-CB14B8B05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092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5268-6AA6-4B00-A339-15FE9FE6AA60}" type="datetimeFigureOut">
              <a:rPr lang="ru-RU" smtClean="0"/>
              <a:pPr/>
              <a:t>11.12.2021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BA65-A906-4A73-8ED3-CB14B8B05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489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5268-6AA6-4B00-A339-15FE9FE6AA60}" type="datetimeFigureOut">
              <a:rPr lang="ru-RU" smtClean="0"/>
              <a:pPr/>
              <a:t>11.12.2021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BA65-A906-4A73-8ED3-CB14B8B05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285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5268-6AA6-4B00-A339-15FE9FE6AA60}" type="datetimeFigureOut">
              <a:rPr lang="ru-RU" smtClean="0"/>
              <a:pPr/>
              <a:t>11.12.2021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BA65-A906-4A73-8ED3-CB14B8B05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160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5268-6AA6-4B00-A339-15FE9FE6AA60}" type="datetimeFigureOut">
              <a:rPr lang="ru-RU" smtClean="0"/>
              <a:pPr/>
              <a:t>11.12.2021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BA65-A906-4A73-8ED3-CB14B8B05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376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5268-6AA6-4B00-A339-15FE9FE6AA60}" type="datetimeFigureOut">
              <a:rPr lang="ru-RU" smtClean="0"/>
              <a:pPr/>
              <a:t>11.12.2021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BA65-A906-4A73-8ED3-CB14B8B05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830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5268-6AA6-4B00-A339-15FE9FE6AA60}" type="datetimeFigureOut">
              <a:rPr lang="ru-RU" smtClean="0"/>
              <a:pPr/>
              <a:t>11.12.2021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BA65-A906-4A73-8ED3-CB14B8B05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358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5268-6AA6-4B00-A339-15FE9FE6AA60}" type="datetimeFigureOut">
              <a:rPr lang="ru-RU" smtClean="0"/>
              <a:pPr/>
              <a:t>11.12.2021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BA65-A906-4A73-8ED3-CB14B8B05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285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5268-6AA6-4B00-A339-15FE9FE6AA60}" type="datetimeFigureOut">
              <a:rPr lang="ru-RU" smtClean="0"/>
              <a:pPr/>
              <a:t>11.12.2021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7BA65-A906-4A73-8ED3-CB14B8B05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7636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o8tDROypEI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50;&#1072;&#1095;&#1077;&#1089;&#1090;&#1074;&#1077;&#1085;&#1085;&#1099;&#1077;%20&#1088;&#1077;&#1072;&#1082;&#1094;&#1080;&#1080;%20&#1085;&#1072;%20&#1085;&#1077;&#1086;&#1088;&#1075;&#1072;&#1085;&#1080;&#1095;&#1077;&#1089;&#1082;&#1080;&#1077;%20&#1080;&#1086;&#1085;&#1099;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PxaMReTahlkLQdjsuug-D8GVP8bTvl2I/view?usp=shari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Er8DN-2iH63_mIJDKsNhBnKf9v28r2uR/view?usp=shari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izHoVIfrM3Nltf93lY4XcIqVBBCttaJs/view?usp=shari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1050;&#1072;&#1095;&#1077;&#1089;&#1090;&#1074;&#1077;&#1085;&#1085;&#1099;&#1077;%20&#1088;&#1077;&#1072;&#1082;&#1094;&#1080;&#1080;%20&#1085;&#1072;%20&#1086;&#1088;&#1075;&#1072;&#1085;&#1080;&#1095;&#1077;&#1089;&#1082;&#1080;&#1077;%20&#1089;&#1086;&#1077;&#1076;&#1080;&#1085;&#1077;&#1085;&#1080;&#1103;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&#1050;&#1072;&#1095;&#1077;&#1089;&#1090;&#1074;&#1077;&#1085;&#1085;&#1099;&#1077;%20&#1088;&#1077;&#1072;&#1082;&#1094;&#1080;&#1080;%20&#1085;&#1072;%20&#1086;&#1088;&#1075;&#1072;&#1085;&#1080;&#1095;&#1077;&#1089;&#1082;&#1080;&#1077;%20&#1074;&#1077;&#1097;&#1077;&#1089;&#1090;&#1074;&#1072;.p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&#1050;&#1072;&#1095;&#1077;&#1089;&#1090;&#1074;&#1077;&#1085;&#1085;&#1099;&#1077;%20&#1088;&#1077;&#1072;&#1082;&#1094;&#1080;&#1080;%20&#1085;&#1072;%20&#1086;&#1088;&#1075;&#1072;&#1085;&#1080;&#1095;&#1077;&#1089;&#1082;&#1080;&#1077;%20&#1074;&#1077;&#1097;&#1077;&#1089;&#1090;&#1074;&#1072;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&#1050;&#1072;&#1095;&#1077;&#1089;&#1090;&#1074;&#1077;&#1085;&#1085;&#1099;&#1077;%20&#1088;&#1077;&#1072;&#1082;&#1094;&#1080;&#1080;%20&#1085;&#1072;%20&#1086;&#1088;&#1075;&#1072;&#1085;&#1080;&#1095;&#1077;&#1089;&#1082;&#1080;&#1077;%20&#1089;&#1086;&#1077;&#1076;&#1080;&#1085;&#1077;&#1085;&#1080;&#1103;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Er8DN-2iH63_mIJDKsNhBnKf9v28r2uR/view?usp=shari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izHoVIfrM3Nltf93lY4XcIqVBBCttaJs/view?usp=shari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57;&#1090;&#1077;&#1087;&#1077;&#1085;&#1080;%20&#1086;&#1082;&#1080;&#1089;&#1083;&#1077;&#1085;&#1080;&#1103;%20&#1093;&#1080;&#1084;&#1080;&#1095;&#1077;&#1089;&#1082;&#1080;&#1093;%20%20&#1101;&#1083;&#1077;&#1084;&#1077;&#1085;&#1090;&#1086;&#1074;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2976" y="1643050"/>
            <a:ext cx="7072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Разбор заданий ЕГЭ по химии, вызывающие затруднения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выпускников 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2844" y="214290"/>
            <a:ext cx="8358214" cy="714380"/>
            <a:chOff x="142844" y="214290"/>
            <a:chExt cx="8358214" cy="7143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29058" y="21429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СПЕЦИФИКА ХИМИИ КАК УЧЕБНОГО ПРЕДМЕТА.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571604" y="5429264"/>
            <a:ext cx="6572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 –  Шумская Светлана Петровна, учитель химии МБОУ Марьевской СОШ,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год.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User\Desktop\скрины для презентации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5"/>
            <a:ext cx="8715436" cy="4903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92933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3             1           2             2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857356" y="3214686"/>
            <a:ext cx="3071834" cy="7143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000232" y="3214686"/>
            <a:ext cx="2928958" cy="42862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071670" y="3643314"/>
            <a:ext cx="2857520" cy="2857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85984" y="3643314"/>
            <a:ext cx="2714644" cy="64294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ЗАДАНИЕ №4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5857892"/>
            <a:ext cx="8643998" cy="714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1428736"/>
            <a:ext cx="8643998" cy="4942493"/>
            <a:chOff x="214282" y="1428736"/>
            <a:chExt cx="8643998" cy="4942493"/>
          </a:xfrm>
        </p:grpSpPr>
        <p:sp>
          <p:nvSpPr>
            <p:cNvPr id="6" name="TextBox 5"/>
            <p:cNvSpPr txBox="1"/>
            <p:nvPr/>
          </p:nvSpPr>
          <p:spPr>
            <a:xfrm>
              <a:off x="428596" y="5786454"/>
              <a:ext cx="8143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034" y="5429264"/>
              <a:ext cx="714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Ссылка на видео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9" name="Picture 5" descr="C:\Users\User\Desktop\Занятие ШСУ 21 октября 21 г\картинка на видео электролиз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428736"/>
              <a:ext cx="8643998" cy="4086237"/>
            </a:xfrm>
            <a:prstGeom prst="rect">
              <a:avLst/>
            </a:prstGeom>
            <a:noFill/>
          </p:spPr>
        </p:pic>
      </p:grpSp>
      <p:sp>
        <p:nvSpPr>
          <p:cNvPr id="13" name="Прямоугольник 12"/>
          <p:cNvSpPr/>
          <p:nvPr/>
        </p:nvSpPr>
        <p:spPr>
          <a:xfrm>
            <a:off x="428596" y="600076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https://www.youtube.com/watch?v=o8tDROypEIc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К  ЗАДАНИЮ №4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User\Desktop\скрины для презентации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3"/>
            <a:ext cx="8715436" cy="51075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4                  2                  1            3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ЗАДАНИЕ №5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0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User\Desktop\Скачанный материал для презентации\4b7041dc6ab4549cde2311f83be281fb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8643998" cy="514350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К  ЗАДАНИЮ №5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14282" y="1571612"/>
            <a:ext cx="8715437" cy="5006614"/>
            <a:chOff x="214282" y="1571612"/>
            <a:chExt cx="8715437" cy="5006614"/>
          </a:xfrm>
        </p:grpSpPr>
        <p:pic>
          <p:nvPicPr>
            <p:cNvPr id="4098" name="Picture 2" descr="C:\Users\User\Desktop\скрины для презентации\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1571612"/>
              <a:ext cx="8666125" cy="3149225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214283" y="4935152"/>
              <a:ext cx="8715436" cy="164307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596" y="5429264"/>
              <a:ext cx="7929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hlinkClick r:id="rId3"/>
                </a:rPr>
                <a:t>https://drive.google.com/file/d/1PxaMReTahlkLQdjsuug-D8GVP8bTvl2I/view?usp=sharing</a:t>
              </a:r>
              <a:r>
                <a:rPr lang="ru-RU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034" y="5072074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Ссылка : </a:t>
              </a: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86314" y="285749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2          5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ЗАДАНИЕ №8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0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14282" y="1571612"/>
            <a:ext cx="8715436" cy="5143536"/>
            <a:chOff x="214282" y="1571612"/>
            <a:chExt cx="8715436" cy="5143536"/>
          </a:xfrm>
        </p:grpSpPr>
        <p:pic>
          <p:nvPicPr>
            <p:cNvPr id="5122" name="Picture 2" descr="C:\Users\User\Desktop\скрины для презентации\1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1571612"/>
              <a:ext cx="8660484" cy="3429024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214282" y="5143512"/>
              <a:ext cx="8715436" cy="15716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  <a:hlinkClick r:id="rId3"/>
                </a:rPr>
                <a:t>Решаем качественные задачи на смеси</a:t>
              </a:r>
              <a:r>
                <a:rPr lang="ru-RU" sz="24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ru-RU" sz="24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  <a:hlinkClick r:id="rId4"/>
                </a:rPr>
                <a:t>Качественные реакции неорганической химии</a:t>
              </a:r>
              <a:endPara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14678" y="30718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4                5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14351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Ссылки:</a:t>
            </a:r>
            <a:r>
              <a:rPr lang="ru-RU" dirty="0" smtClean="0"/>
              <a:t>: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ЗАДАНИЕ №11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Скачанный материал для презентации\kartinka-5-fizicheskie-svojstva-prostyh-dvuh-atomnyh-veshhes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643998" cy="5363181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К  ЗАДАНИЮ №11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14282" y="1500174"/>
            <a:ext cx="8786874" cy="5188154"/>
            <a:chOff x="214282" y="1500174"/>
            <a:chExt cx="8786874" cy="5188154"/>
          </a:xfrm>
        </p:grpSpPr>
        <p:pic>
          <p:nvPicPr>
            <p:cNvPr id="6146" name="Picture 2" descr="C:\Users\User\Desktop\скрины для презентации\12.png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500174"/>
              <a:ext cx="8786874" cy="5188154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357158" y="6286520"/>
              <a:ext cx="4714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  5               3                4           2</a:t>
              </a:r>
              <a:endPara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ЗАДАНИЕ №12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3357562"/>
            <a:ext cx="8715436" cy="32861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2643182"/>
            <a:ext cx="64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18 л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14282" y="1571612"/>
            <a:ext cx="8715436" cy="5857916"/>
            <a:chOff x="214282" y="1571612"/>
            <a:chExt cx="8715436" cy="585791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14282" y="1571612"/>
              <a:ext cx="8715436" cy="5857916"/>
              <a:chOff x="214282" y="1571612"/>
              <a:chExt cx="8715436" cy="5857916"/>
            </a:xfrm>
          </p:grpSpPr>
          <p:pic>
            <p:nvPicPr>
              <p:cNvPr id="7170" name="Picture 2" descr="C:\Users\User\Desktop\скрины для презентации\14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4282" y="1571612"/>
                <a:ext cx="8715436" cy="1596234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14282" y="3357563"/>
                <a:ext cx="8643998" cy="407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b="1" dirty="0" smtClean="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Известно, что 1 моль газа при нормальных условиях занимает объем 22,4 литра. Это следствие из закона Авогадро. Сам закон гласит, что если взять разные газы в одинаковом объеме, при одинаковых условиях, то в этом объеме будет содержаться одинаковое количество молекул. Также можно рассматривать данное утверждение и в обратном смысле, что одинаковое количество разных газов при одинаковых условиях, при н.у. занимает одинаковый объём. То есть для газов можно использовать логику, как пропорциях с  молями, так и объемами, или же одновременно молями и объемами.</a:t>
                </a:r>
              </a:p>
              <a:p>
                <a:pPr algn="just"/>
                <a:r>
                  <a:rPr lang="ru-RU" sz="1600" b="1" dirty="0" smtClean="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1600" dirty="0" smtClean="0"/>
                  <a:t> </a:t>
                </a:r>
                <a:r>
                  <a:rPr lang="ru-RU" sz="1600" b="1" dirty="0" smtClean="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C2H2 + 2H2 -&gt; C2H6</a:t>
                </a:r>
              </a:p>
              <a:p>
                <a:pPr algn="just"/>
                <a:r>
                  <a:rPr lang="ru-RU" sz="1600" b="1" dirty="0" smtClean="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По схеме реакции 1 моль ацетилена для гидрирования требует 2 моль водорода. Соотношение 1:2. Составляем пропорцию: </a:t>
                </a:r>
              </a:p>
              <a:p>
                <a:pPr algn="just"/>
                <a:endParaRPr lang="ru-RU" sz="16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7105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6248" y="5572140"/>
              <a:ext cx="869519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57158" y="6000768"/>
              <a:ext cx="8429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Х = 9*2 = 18 литров.  Записываем ответ с точностью до целых.</a:t>
              </a:r>
              <a:endPara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42976" y="264318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ЗАДАНИЕ №14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User\Desktop\скрины для презентации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436" cy="50615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614364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3           3           1           1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ЗАДАНИЕ №16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0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786322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Металлы побочных подгрупп являются в основном d-элементами, поэтому у них происходит заполнение электронами предпоследнего энергетического уровня d-подуровня, а на внешнем энергетическом уровне находятся два s-электрона.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1428736"/>
            <a:ext cx="8715436" cy="2964434"/>
            <a:chOff x="214282" y="1428736"/>
            <a:chExt cx="8715436" cy="2964434"/>
          </a:xfrm>
        </p:grpSpPr>
        <p:pic>
          <p:nvPicPr>
            <p:cNvPr id="1027" name="Picture 3" descr="C:\Users\User\Desktop\1ф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1428736"/>
              <a:ext cx="8715436" cy="296443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00100" y="3929066"/>
              <a:ext cx="3214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endPara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3929066"/>
              <a:ext cx="4143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2) </a:t>
              </a:r>
              <a:r>
                <a:rPr lang="en-US" sz="1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Si </a:t>
              </a:r>
              <a:r>
                <a:rPr lang="ru-RU" sz="1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– кремний  и  4) О - кислород</a:t>
              </a:r>
              <a:endPara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2844" y="214290"/>
            <a:ext cx="8358214" cy="714380"/>
            <a:chOff x="142844" y="214290"/>
            <a:chExt cx="8358214" cy="7143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ЗАДАНИЕ №1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0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571612"/>
            <a:ext cx="8786874" cy="49292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44005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29256" y="185736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Бром является и окислителем, </a:t>
            </a:r>
          </a:p>
          <a:p>
            <a:pPr algn="ctr"/>
            <a:r>
              <a:rPr lang="ru-RU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восстановителем</a:t>
            </a:r>
            <a:endParaRPr lang="ru-RU" b="1" u="sng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496"/>
            <a:ext cx="44005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86380" y="292893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Бром является и окислителем, </a:t>
            </a:r>
          </a:p>
          <a:p>
            <a:pPr algn="ctr"/>
            <a:r>
              <a:rPr lang="ru-RU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восстановителем</a:t>
            </a:r>
            <a:endParaRPr lang="ru-RU" b="1" u="sng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7158" y="2714620"/>
            <a:ext cx="8286808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7158" y="3786190"/>
            <a:ext cx="8286808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929066"/>
            <a:ext cx="46944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357818" y="400050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Бром является окислителем</a:t>
            </a:r>
            <a:endParaRPr lang="ru-RU" sz="2800" b="1" u="sng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286388"/>
            <a:ext cx="50006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357158" y="5143512"/>
            <a:ext cx="8286808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29256" y="528638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Бром является окислителем</a:t>
            </a:r>
            <a:endParaRPr lang="ru-RU" sz="2800" b="1" u="sng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К  ЗАДАНИЮ №16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C:\Users\User\Desktop\скрины для презентации\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86874" cy="342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857760"/>
            <a:ext cx="8786874" cy="2000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435769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5          2        3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282" y="4929198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 – металл, элемент 6-й группы, побочной подгруппы, 4-го периода. Валентность хрома равна II, III, VI. Хром проявляет переменную валентность. Соединения хрома с низшей валентностью,  обладают основными свойствами, с высшей валентностью  – кислотными.  Соединения хрома с промежуточной  валентностью – проявляют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амфотерные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свойства. Химические элементы кальций и калий, типичные металлы,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гидроксиды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которых проявляют только основные свойства.  В данном задании необходимо взять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гидроксид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хрома, который проявляет основные свойства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200" b="1" i="0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сравнивать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гидроксиды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кальция и калия, то в силу того, что калий проявляет основные свойства сильнее, чем кальций, соответственно, располагать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гидроксиды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порядке усиления основных свойств, необходимо в следующем порядке: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200" b="1" i="0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(ОН)</a:t>
            </a:r>
            <a:r>
              <a:rPr kumimoji="0" lang="ru-RU" sz="1200" b="1" i="0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КОН. Если необходимо по заданию записать номера данных химических элементов, представленных в задании, соответственно записываем: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523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ЗАДАНИЕ №17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0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143512"/>
            <a:ext cx="8715436" cy="15716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5143512"/>
            <a:ext cx="857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достаточно неоднозначное. В условии задания ни чего не  говорится об устойчивости полученного белого осадка, поэтому несколько вариантов решения. Все ответы засчитаны. Вариант нитрата лития и фосфата натрия наиболее приемлем, т.к. даже в случае избытка одного из реагентов образовавшийся осадок не растворится. В отличие от варианта сульфата цинка с </a:t>
            </a:r>
            <a:r>
              <a:rPr lang="ru-RU" sz="1400" b="1" dirty="0" err="1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гидроксидом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калия или водным раствором аммиака, когда в случае образования избытка основания происходит растворение осадка. В случае взаимодействия сульфата цинка и фосфата натрия, также наблюдается образование белого осадка. </a:t>
            </a:r>
            <a:endParaRPr lang="ru-RU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436" cy="3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857628"/>
            <a:ext cx="317899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33909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643042" y="4286256"/>
            <a:ext cx="6643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1               5            3             5                   1               2             1              4     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ЗАДАНИЕ №18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скрины для презентации\19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8748619" cy="5072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614364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4                    2                     1             2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ЗАДАНИЕ №19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ser\Desktop\Скачанный материал для презентации\MfRcJEOhWfo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8643998" cy="538960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К  ЗАДАНИЮ №19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User\Desktop\Скачанный материал для презентации\SIiirE52eK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8643998" cy="535785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К  ЗАДАНИЮ №19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скрины для презентации\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625377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929198"/>
            <a:ext cx="8643998" cy="17859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Решаем качественные задачи на смеси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Качественные реакции неорганической химии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407194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1           2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00063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Ссылки: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ЗАДАНИЕ №20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скрины для презентации\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8708873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500702"/>
            <a:ext cx="8715436" cy="13572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492919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3               2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5500702"/>
            <a:ext cx="4257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557214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Получаем вещество Х: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92933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Получаем вещество 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6334780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Реакция этанола и серной кислоты — это межмолекулярная  дегидратация спиртов  при температуре до 140</a:t>
            </a:r>
            <a:r>
              <a:rPr lang="ru-RU" sz="1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С,  в ходе которой образуется простой 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диэтиловый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эфир  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5857892"/>
            <a:ext cx="577457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Группа 11"/>
          <p:cNvGrpSpPr/>
          <p:nvPr/>
        </p:nvGrpSpPr>
        <p:grpSpPr>
          <a:xfrm>
            <a:off x="214282" y="357166"/>
            <a:ext cx="8358214" cy="714380"/>
            <a:chOff x="142844" y="214290"/>
            <a:chExt cx="8358214" cy="7143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ЗАДАНИЕ №21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скрины для презентации\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660666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643446"/>
            <a:ext cx="8715436" cy="2214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43636" y="392906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2          4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714884"/>
            <a:ext cx="85011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концентрации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реагирующего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вещества приведет к увеличению скорости реакции. Поэтому надо выбрать реакции, в которых кислота — исходное вещество. Обратите внимание на реакцию железа с азотной кислотой!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металлы с зарядом 3+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пассивируются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концентрированными серной и азотной кислотой при обычных условиях!!!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85852" y="2928934"/>
            <a:ext cx="78581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14414" y="3929066"/>
            <a:ext cx="114300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5720" y="4429132"/>
            <a:ext cx="114300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072066" y="4071942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00100" y="4000504"/>
            <a:ext cx="2571768" cy="428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596" y="2071678"/>
            <a:ext cx="2571768" cy="428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42910" y="3071810"/>
            <a:ext cx="2571768" cy="428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ЗАДАНИЕ №22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скрины для презентации\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54023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286388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2              4               3         2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86454"/>
            <a:ext cx="8786874" cy="10715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5786454"/>
            <a:ext cx="87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Чтобы проверить правильность данного выбора при установлении соответствия, необходимо решить окислительно-восстановительные реакции и сделать соответствующий вывод относительно свойств серы в данных уравнениях химических реакций.</a:t>
            </a:r>
            <a:endParaRPr lang="ru-RU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ЗАДАНИЕ №23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42844" y="214290"/>
            <a:ext cx="8358214" cy="714380"/>
            <a:chOff x="142844" y="214290"/>
            <a:chExt cx="8358214" cy="7143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К  ЗАДАНИЮ №1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" descr="C:\Users\User\Desktop\Занятие ШСУ 21 октября 21 г\Хро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43998" cy="5324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скрины для презентации\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636755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929198"/>
            <a:ext cx="8643998" cy="17145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407194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2           3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000636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Межклассовыми изомерами из предложенного списка, будут являться: 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метилциклопентан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и  гексен-2. Данные вещества обладают разным строением, принадлежат к разным классам органических соединений, но имеют одинаковый качественный и количественный состав. 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ЗАДАНИЕ №24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736"/>
            <a:ext cx="8643998" cy="52149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793" name="Picture 1" descr="C:\Users\User\Desktop\Занятие ШСУ 21 октября 21 г\24 задание изомер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3"/>
            <a:ext cx="8143932" cy="5080483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4429124" y="2714620"/>
            <a:ext cx="107157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К  ЗАДАНИЮ №24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скрины для презентации\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3"/>
            <a:ext cx="8715436" cy="51002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6215082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3                1                1          2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5720" y="214290"/>
            <a:ext cx="8358214" cy="714380"/>
            <a:chOff x="142844" y="214290"/>
            <a:chExt cx="8358214" cy="7143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ЗАДАНИЕ №25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571744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(в презентации использовалась нумерация заданий по ЕГЭ 21) </a:t>
            </a:r>
          </a:p>
        </p:txBody>
      </p: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2844" y="214290"/>
            <a:ext cx="8358214" cy="714380"/>
            <a:chOff x="142844" y="214290"/>
            <a:chExt cx="8358214" cy="7143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К  ЗАДАНИЮ №1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2" descr="C:\Users\User\Desktop\Занятие ШСУ 21 октября 21 г\кремн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01122" cy="5146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2844" y="214290"/>
            <a:ext cx="8358214" cy="714380"/>
            <a:chOff x="142844" y="214290"/>
            <a:chExt cx="8358214" cy="7143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К  ЗАДАНИЮ №1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1" descr="C:\Users\User\Desktop\Занятие ШСУ 21 октября 21 г\кислоро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643998" cy="51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2844" y="214290"/>
            <a:ext cx="8358214" cy="714380"/>
            <a:chOff x="142844" y="214290"/>
            <a:chExt cx="8358214" cy="7143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К  ЗАДАНИЮ №1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2" descr="C:\Users\User\Desktop\скрины для презентации\slide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572427" cy="522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2844" y="214290"/>
            <a:ext cx="8358214" cy="714380"/>
            <a:chOff x="142844" y="214290"/>
            <a:chExt cx="8358214" cy="7143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К  ЗАДАНИЮ №1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1" descr="C:\Users\User\Desktop\Занятие ШСУ 21 октября 21 г\АЗ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43998" cy="534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2844" y="214290"/>
            <a:ext cx="8358214" cy="714380"/>
            <a:chOff x="142844" y="214290"/>
            <a:chExt cx="8358214" cy="7143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ЗАДАНИЕ №3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2" descr="C:\Users\User\Desktop\скрины для презентации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3"/>
            <a:ext cx="8715436" cy="341573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5072074"/>
            <a:ext cx="8715436" cy="15716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28596" y="5143512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У хрома наивысшая степень окисления равна +6, а наименьшая 0. Разность равна 6.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У кремния наивысшая +4, а наименьшая −4. Разность равна 8.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У скандия наивысшая +3, а наименьшая 0. Разность равна 3.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У кислорода наивысшая +2, а наименьшая −2. Разность равна 4.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У азота наивысшая +5, а наименьшая −3. Разность равна 8.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421481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2844" y="214290"/>
            <a:ext cx="8358214" cy="714380"/>
            <a:chOff x="142844" y="214290"/>
            <a:chExt cx="8358214" cy="7143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2844" y="214290"/>
              <a:ext cx="3786214" cy="7143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720" y="428604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ХИМИЯ. Подготовка к ЕГЭ.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29058" y="21429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К  ЗАДАНИЮ №3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2" descr="C:\Users\User\Desktop\Скачанный материал для презентации\soxke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428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4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18923</TotalTime>
  <Words>1049</Words>
  <Application>Microsoft Office PowerPoint</Application>
  <PresentationFormat>Экран (4:3)</PresentationFormat>
  <Paragraphs>140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student5</dc:creator>
  <cp:lastModifiedBy>Пользователь</cp:lastModifiedBy>
  <cp:revision>159</cp:revision>
  <dcterms:created xsi:type="dcterms:W3CDTF">2021-10-06T18:21:21Z</dcterms:created>
  <dcterms:modified xsi:type="dcterms:W3CDTF">2021-12-11T20:59:03Z</dcterms:modified>
</cp:coreProperties>
</file>